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3" r:id="rId5"/>
    <p:sldId id="262" r:id="rId6"/>
    <p:sldId id="264" r:id="rId7"/>
    <p:sldId id="261" r:id="rId8"/>
    <p:sldId id="260" r:id="rId9"/>
    <p:sldId id="259"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5" r:id="rId28"/>
    <p:sldId id="282" r:id="rId29"/>
    <p:sldId id="283" r:id="rId30"/>
    <p:sldId id="284" r:id="rId31"/>
    <p:sldId id="286" r:id="rId32"/>
    <p:sldId id="287" r:id="rId33"/>
    <p:sldId id="288" r:id="rId34"/>
    <p:sldId id="289" r:id="rId35"/>
    <p:sldId id="290" r:id="rId36"/>
    <p:sldId id="291" r:id="rId37"/>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90" d="100"/>
          <a:sy n="90" d="100"/>
        </p:scale>
        <p:origin x="-1398" y="-13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bg>
      <p:bgRef idx="1002">
        <a:schemeClr val="bg2"/>
      </p:bgRef>
    </p:bg>
    <p:spTree>
      <p:nvGrpSpPr>
        <p:cNvPr id="1" name=""/>
        <p:cNvGrpSpPr/>
        <p:nvPr/>
      </p:nvGrpSpPr>
      <p:grpSpPr>
        <a:xfrm>
          <a:off x="0" y="0"/>
          <a:ext cx="0" cy="0"/>
          <a:chOff x="0" y="0"/>
          <a:chExt cx="0" cy="0"/>
        </a:xfrm>
      </p:grpSpPr>
      <p:sp>
        <p:nvSpPr>
          <p:cNvPr id="9" name="Tytuł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pl-PL" smtClean="0"/>
              <a:t>Kliknij, aby edytować styl</a:t>
            </a:r>
            <a:endParaRPr kumimoji="0" lang="en-US"/>
          </a:p>
        </p:txBody>
      </p:sp>
      <p:sp>
        <p:nvSpPr>
          <p:cNvPr id="17" name="Podtytuł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30" name="Symbol zastępczy daty 29"/>
          <p:cNvSpPr>
            <a:spLocks noGrp="1"/>
          </p:cNvSpPr>
          <p:nvPr>
            <p:ph type="dt" sz="half" idx="10"/>
          </p:nvPr>
        </p:nvSpPr>
        <p:spPr/>
        <p:txBody>
          <a:bodyPr/>
          <a:lstStyle/>
          <a:p>
            <a:fld id="{6C5C5AF3-F54C-42D8-ACD9-564BD1AB4B1D}" type="datetimeFigureOut">
              <a:rPr lang="pl-PL" smtClean="0"/>
              <a:pPr/>
              <a:t>2017-04-04</a:t>
            </a:fld>
            <a:endParaRPr lang="pl-PL"/>
          </a:p>
        </p:txBody>
      </p:sp>
      <p:sp>
        <p:nvSpPr>
          <p:cNvPr id="19" name="Symbol zastępczy stopki 18"/>
          <p:cNvSpPr>
            <a:spLocks noGrp="1"/>
          </p:cNvSpPr>
          <p:nvPr>
            <p:ph type="ftr" sz="quarter" idx="11"/>
          </p:nvPr>
        </p:nvSpPr>
        <p:spPr/>
        <p:txBody>
          <a:bodyPr/>
          <a:lstStyle/>
          <a:p>
            <a:endParaRPr lang="pl-PL"/>
          </a:p>
        </p:txBody>
      </p:sp>
      <p:sp>
        <p:nvSpPr>
          <p:cNvPr id="27" name="Symbol zastępczy numeru slajdu 26"/>
          <p:cNvSpPr>
            <a:spLocks noGrp="1"/>
          </p:cNvSpPr>
          <p:nvPr>
            <p:ph type="sldNum" sz="quarter" idx="12"/>
          </p:nvPr>
        </p:nvSpPr>
        <p:spPr/>
        <p:txBody>
          <a:bodyPr/>
          <a:lstStyle/>
          <a:p>
            <a:fld id="{CBD00296-0E53-483E-9AF4-B93CF460097B}"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6C5C5AF3-F54C-42D8-ACD9-564BD1AB4B1D}" type="datetimeFigureOut">
              <a:rPr lang="pl-PL" smtClean="0"/>
              <a:pPr/>
              <a:t>2017-04-04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BD00296-0E53-483E-9AF4-B93CF460097B}" type="slidenum">
              <a:rPr lang="pl-PL" smtClean="0"/>
              <a:pPr/>
              <a:t>‹#›</a:t>
            </a:fld>
            <a:endParaRPr lang="pl-PL"/>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914401"/>
            <a:ext cx="2057400" cy="5211763"/>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914401"/>
            <a:ext cx="6019800" cy="5211763"/>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6C5C5AF3-F54C-42D8-ACD9-564BD1AB4B1D}" type="datetimeFigureOut">
              <a:rPr lang="pl-PL" smtClean="0"/>
              <a:pPr/>
              <a:t>2017-04-04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BD00296-0E53-483E-9AF4-B93CF460097B}" type="slidenum">
              <a:rPr lang="pl-PL" smtClean="0"/>
              <a:pPr/>
              <a:t>‹#›</a:t>
            </a:fld>
            <a:endParaRPr lang="pl-PL"/>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zawartości 2"/>
          <p:cNvSpPr>
            <a:spLocks noGrp="1"/>
          </p:cNvSpPr>
          <p:nvPr>
            <p:ph idx="1"/>
          </p:nvPr>
        </p:nvSpPr>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6C5C5AF3-F54C-42D8-ACD9-564BD1AB4B1D}" type="datetimeFigureOut">
              <a:rPr lang="pl-PL" smtClean="0"/>
              <a:pPr/>
              <a:t>2017-04-04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BD00296-0E53-483E-9AF4-B93CF460097B}" type="slidenum">
              <a:rPr lang="pl-PL" smtClean="0"/>
              <a:pPr/>
              <a:t>‹#›</a:t>
            </a:fld>
            <a:endParaRPr lang="pl-PL"/>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2">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p>
            <a:fld id="{6C5C5AF3-F54C-42D8-ACD9-564BD1AB4B1D}" type="datetimeFigureOut">
              <a:rPr lang="pl-PL" smtClean="0"/>
              <a:pPr/>
              <a:t>2017-04-04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BD00296-0E53-483E-9AF4-B93CF460097B}"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457200" y="704088"/>
            <a:ext cx="8229600" cy="1143000"/>
          </a:xfrm>
        </p:spPr>
        <p:txBody>
          <a:bodyPr/>
          <a:lstStyle/>
          <a:p>
            <a:r>
              <a:rPr kumimoji="0" lang="pl-PL" smtClean="0"/>
              <a:t>Kliknij, aby edytować styl</a:t>
            </a:r>
            <a:endParaRPr kumimoji="0" lang="en-US"/>
          </a:p>
        </p:txBody>
      </p:sp>
      <p:sp>
        <p:nvSpPr>
          <p:cNvPr id="3" name="Symbol zastępczy zawartości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p>
            <a:fld id="{6C5C5AF3-F54C-42D8-ACD9-564BD1AB4B1D}" type="datetimeFigureOut">
              <a:rPr lang="pl-PL" smtClean="0"/>
              <a:pPr/>
              <a:t>2017-04-04</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BD00296-0E53-483E-9AF4-B93CF460097B}" type="slidenum">
              <a:rPr lang="pl-PL" smtClean="0"/>
              <a:pPr/>
              <a:t>‹#›</a:t>
            </a:fld>
            <a:endParaRPr lang="pl-PL"/>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704088"/>
            <a:ext cx="8229600" cy="1143000"/>
          </a:xfrm>
        </p:spPr>
        <p:txBody>
          <a:bodyPr tIns="45720" anchor="b"/>
          <a:lstStyle>
            <a:lvl1pPr>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p>
            <a:fld id="{6C5C5AF3-F54C-42D8-ACD9-564BD1AB4B1D}" type="datetimeFigureOut">
              <a:rPr lang="pl-PL" smtClean="0"/>
              <a:pPr/>
              <a:t>2017-04-04</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CBD00296-0E53-483E-9AF4-B93CF460097B}" type="slidenum">
              <a:rPr lang="pl-PL" smtClean="0"/>
              <a:pPr/>
              <a:t>‹#›</a:t>
            </a:fld>
            <a:endParaRPr lang="pl-PL"/>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p>
            <a:fld id="{6C5C5AF3-F54C-42D8-ACD9-564BD1AB4B1D}" type="datetimeFigureOut">
              <a:rPr lang="pl-PL" smtClean="0"/>
              <a:pPr/>
              <a:t>2017-04-04</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BD00296-0E53-483E-9AF4-B93CF460097B}" type="slidenum">
              <a:rPr lang="pl-PL" smtClean="0"/>
              <a:pPr/>
              <a:t>‹#›</a:t>
            </a:fld>
            <a:endParaRPr lang="pl-PL"/>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C5C5AF3-F54C-42D8-ACD9-564BD1AB4B1D}" type="datetimeFigureOut">
              <a:rPr lang="pl-PL" smtClean="0"/>
              <a:pPr/>
              <a:t>2017-04-04</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CBD00296-0E53-483E-9AF4-B93CF460097B}" type="slidenum">
              <a:rPr lang="pl-PL" smtClean="0"/>
              <a:pPr/>
              <a:t>‹#›</a:t>
            </a:fld>
            <a:endParaRPr lang="pl-PL"/>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pl-PL" smtClean="0"/>
              <a:t>Kliknij, aby edytować styl</a:t>
            </a:r>
            <a:endParaRPr kumimoji="0" lang="en-US"/>
          </a:p>
        </p:txBody>
      </p:sp>
      <p:sp>
        <p:nvSpPr>
          <p:cNvPr id="3" name="Symbol zastępczy tekstu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p>
            <a:fld id="{6C5C5AF3-F54C-42D8-ACD9-564BD1AB4B1D}" type="datetimeFigureOut">
              <a:rPr lang="pl-PL" smtClean="0"/>
              <a:pPr/>
              <a:t>2017-04-04</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BD00296-0E53-483E-9AF4-B93CF460097B}" type="slidenum">
              <a:rPr lang="pl-PL" smtClean="0"/>
              <a:pPr/>
              <a:t>‹#›</a:t>
            </a:fld>
            <a:endParaRPr lang="pl-PL"/>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9" name="Prostokąt ze ściętym i zaokrąglonym rogiem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ójkąt prostokątny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ytuł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pl-PL" smtClean="0"/>
              <a:t>Kliknij, aby edytować styl</a:t>
            </a:r>
            <a:endParaRPr kumimoji="0" lang="en-US"/>
          </a:p>
        </p:txBody>
      </p:sp>
      <p:sp>
        <p:nvSpPr>
          <p:cNvPr id="4" name="Symbol zastępczy tekstu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
        <p:nvSpPr>
          <p:cNvPr id="5" name="Symbol zastępczy daty 4"/>
          <p:cNvSpPr>
            <a:spLocks noGrp="1"/>
          </p:cNvSpPr>
          <p:nvPr>
            <p:ph type="dt" sz="half" idx="10"/>
          </p:nvPr>
        </p:nvSpPr>
        <p:spPr/>
        <p:txBody>
          <a:bodyPr/>
          <a:lstStyle/>
          <a:p>
            <a:fld id="{6C5C5AF3-F54C-42D8-ACD9-564BD1AB4B1D}" type="datetimeFigureOut">
              <a:rPr lang="pl-PL" smtClean="0"/>
              <a:pPr/>
              <a:t>2017-04-04</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a:xfrm>
            <a:off x="8077200" y="6356350"/>
            <a:ext cx="609600" cy="365125"/>
          </a:xfrm>
        </p:spPr>
        <p:txBody>
          <a:bodyPr/>
          <a:lstStyle/>
          <a:p>
            <a:fld id="{CBD00296-0E53-483E-9AF4-B93CF460097B}" type="slidenum">
              <a:rPr lang="pl-PL" smtClean="0"/>
              <a:pPr/>
              <a:t>‹#›</a:t>
            </a:fld>
            <a:endParaRPr lang="pl-PL"/>
          </a:p>
        </p:txBody>
      </p:sp>
      <p:sp>
        <p:nvSpPr>
          <p:cNvPr id="3" name="Symbol zastępczy obrazu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pl-PL" smtClean="0"/>
              <a:t>Kliknij ikonę, aby dodać obraz</a:t>
            </a:r>
            <a:endParaRPr kumimoji="0" lang="en-US" dirty="0"/>
          </a:p>
        </p:txBody>
      </p:sp>
      <p:sp>
        <p:nvSpPr>
          <p:cNvPr id="10" name="Dowolny kształt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Dowolny kształt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Dowolny kształt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Dowolny kształt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Symbol zastępczy tytułu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pl-PL" smtClean="0"/>
              <a:t>Kliknij, aby edytować styl</a:t>
            </a:r>
            <a:endParaRPr kumimoji="0" lang="en-US"/>
          </a:p>
        </p:txBody>
      </p:sp>
      <p:sp>
        <p:nvSpPr>
          <p:cNvPr id="30" name="Symbol zastępczy tekstu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0" name="Symbol zastępczy daty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C5C5AF3-F54C-42D8-ACD9-564BD1AB4B1D}" type="datetimeFigureOut">
              <a:rPr lang="pl-PL" smtClean="0"/>
              <a:pPr/>
              <a:t>2017-04-04</a:t>
            </a:fld>
            <a:endParaRPr lang="pl-PL"/>
          </a:p>
        </p:txBody>
      </p:sp>
      <p:sp>
        <p:nvSpPr>
          <p:cNvPr id="22" name="Symbol zastępczy stopki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pl-PL"/>
          </a:p>
        </p:txBody>
      </p:sp>
      <p:sp>
        <p:nvSpPr>
          <p:cNvPr id="18" name="Symbol zastępczy numeru slajdu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BD00296-0E53-483E-9AF4-B93CF460097B}" type="slidenum">
              <a:rPr lang="pl-PL" smtClean="0"/>
              <a:pPr/>
              <a:t>‹#›</a:t>
            </a:fld>
            <a:endParaRPr lang="pl-PL"/>
          </a:p>
        </p:txBody>
      </p:sp>
      <p:grpSp>
        <p:nvGrpSpPr>
          <p:cNvPr id="2" name="Grupa 1"/>
          <p:cNvGrpSpPr/>
          <p:nvPr/>
        </p:nvGrpSpPr>
        <p:grpSpPr>
          <a:xfrm>
            <a:off x="-19017" y="202408"/>
            <a:ext cx="9180548" cy="649224"/>
            <a:chOff x="-19045" y="216550"/>
            <a:chExt cx="9180548" cy="649224"/>
          </a:xfrm>
        </p:grpSpPr>
        <p:sp>
          <p:nvSpPr>
            <p:cNvPr id="12" name="Dowolny kształt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Dowolny kształt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dissolve/>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428596" y="857232"/>
            <a:ext cx="7772400" cy="1470025"/>
          </a:xfrm>
        </p:spPr>
        <p:txBody>
          <a:bodyPr>
            <a:noAutofit/>
          </a:bodyPr>
          <a:lstStyle/>
          <a:p>
            <a:r>
              <a:rPr lang="pl-PL" sz="7200" b="1" dirty="0" smtClean="0">
                <a:solidFill>
                  <a:schemeClr val="bg1">
                    <a:lumMod val="95000"/>
                    <a:lumOff val="5000"/>
                  </a:schemeClr>
                </a:solidFill>
                <a:latin typeface="AR CENA" pitchFamily="2" charset="0"/>
              </a:rPr>
              <a:t>Higiena w zakładach ochrony zdrowia </a:t>
            </a:r>
            <a:endParaRPr lang="pl-PL" sz="7200" b="1" dirty="0">
              <a:solidFill>
                <a:schemeClr val="bg1">
                  <a:lumMod val="95000"/>
                  <a:lumOff val="5000"/>
                </a:schemeClr>
              </a:solidFill>
              <a:latin typeface="AR CENA" pitchFamily="2" charset="0"/>
            </a:endParaRPr>
          </a:p>
        </p:txBody>
      </p:sp>
      <p:sp>
        <p:nvSpPr>
          <p:cNvPr id="3" name="Podtytuł 2"/>
          <p:cNvSpPr>
            <a:spLocks noGrp="1"/>
          </p:cNvSpPr>
          <p:nvPr>
            <p:ph type="subTitle" idx="1"/>
          </p:nvPr>
        </p:nvSpPr>
        <p:spPr/>
        <p:txBody>
          <a:bodyPr/>
          <a:lstStyle/>
          <a:p>
            <a:endParaRPr lang="pl-PL"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fontScale="92500" lnSpcReduction="10000"/>
          </a:bodyPr>
          <a:lstStyle/>
          <a:p>
            <a:pPr>
              <a:buNone/>
            </a:pPr>
            <a:r>
              <a:rPr lang="pl-PL" dirty="0" smtClean="0"/>
              <a:t> Rezerwuar egzogennych czynników etiologicznych: </a:t>
            </a:r>
          </a:p>
          <a:p>
            <a:pPr>
              <a:buNone/>
            </a:pPr>
            <a:r>
              <a:rPr lang="pl-PL" dirty="0" smtClean="0"/>
              <a:t>ożywione – personel medyczny, pacjenci, odwiedzający, </a:t>
            </a:r>
            <a:endParaRPr lang="pl-PL" dirty="0"/>
          </a:p>
          <a:p>
            <a:r>
              <a:rPr lang="pl-PL" dirty="0" smtClean="0"/>
              <a:t>nieożywione – woda, pożywienie.</a:t>
            </a:r>
          </a:p>
          <a:p>
            <a:r>
              <a:rPr lang="pl-PL" dirty="0" smtClean="0"/>
              <a:t>Rezerwuarem endogennych czynników etiologicznych jest zawsze sam pacjent, a czynnikiem etiologicznym zakażenia jest jego flora naturalna lub drobnoustroje okresowo kolonizujące jego organizm. </a:t>
            </a:r>
          </a:p>
          <a:p>
            <a:r>
              <a:rPr lang="pl-PL" dirty="0" smtClean="0"/>
              <a:t>Źródło zakażenia – to siedlisko patogenów, takich jak wirusy, bakterie, pasożyty i grzyby chorobotwórcze. Źródłami zakażenia mogą być: ludzie, zwierzęta, pokarm, wydaliny i wydzieliny chorego.</a:t>
            </a:r>
            <a:endParaRPr lang="pl-PL" dirty="0"/>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lnSpcReduction="10000"/>
          </a:bodyPr>
          <a:lstStyle/>
          <a:p>
            <a:pPr>
              <a:buNone/>
            </a:pPr>
            <a:r>
              <a:rPr lang="pl-PL" dirty="0" smtClean="0"/>
              <a:t>Drogi przenoszenia się zarazków dzielimy na: </a:t>
            </a:r>
            <a:endParaRPr lang="pl-PL" dirty="0"/>
          </a:p>
          <a:p>
            <a:r>
              <a:rPr lang="pl-PL" dirty="0" smtClean="0"/>
              <a:t>bezpośrednie – kontakt bezpośredni z chorymi podczas badań i zabiegów leczniczo-pielęgnacyjnych (dotyk ręki, brudne narzędzia i przedmioty), ukąszenia i zadrapania przez zwierzęta</a:t>
            </a:r>
          </a:p>
          <a:p>
            <a:r>
              <a:rPr lang="pl-PL" dirty="0" smtClean="0"/>
              <a:t>pośrednie – droga powietrzno-kropelkowa i powietrzno-pyłowa, droga pokarmowo-wodna (wodna, pokarmowa), przedmioty codziennego użytku (w tym drogę jatrogenną), gleba, owady.</a:t>
            </a:r>
          </a:p>
          <a:p>
            <a:r>
              <a:rPr lang="pl-PL" dirty="0" smtClean="0"/>
              <a:t> Zakażenia jatrogenne – to zakażenia szpitalne, przenoszone przez personel medyczny</a:t>
            </a:r>
            <a:endParaRPr lang="pl-PL" dirty="0"/>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lnSpcReduction="10000"/>
          </a:bodyPr>
          <a:lstStyle/>
          <a:p>
            <a:r>
              <a:rPr lang="pl-PL" dirty="0" smtClean="0"/>
              <a:t>Gospodarz – to osoba lub zwierzę, które stwarza dogodne miejsce do wzrostu i namnażania się czynnika zakaźnego w jego naturalnych warunkach. </a:t>
            </a:r>
          </a:p>
          <a:p>
            <a:r>
              <a:rPr lang="pl-PL" dirty="0" smtClean="0"/>
              <a:t>Wrota zakażenia – to miejsce, przez które zarazki dostają się do organizmu. Może być to: </a:t>
            </a:r>
          </a:p>
          <a:p>
            <a:pPr>
              <a:buNone/>
            </a:pPr>
            <a:r>
              <a:rPr lang="pl-PL" dirty="0" smtClean="0"/>
              <a:t>uszkodzona skóra, błona śluzowa górnych dróg oddechowych, układ pokarmowy, układ moczowo-płciowy. Po wniknięciu do organizmu istnieje ryzyko namnożenia czynnika chorobotwórczego (na przykład wirusów) i rozsiew za pośrednictwem krwi do pozostałych narządów</a:t>
            </a:r>
            <a:endParaRPr lang="pl-PL" dirty="0"/>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solidFill>
                  <a:schemeClr val="tx2">
                    <a:lumMod val="50000"/>
                  </a:schemeClr>
                </a:solidFill>
              </a:rPr>
              <a:t>Rodzaje zakażeń. Łańcuch epidemiologiczny </a:t>
            </a:r>
            <a:endParaRPr lang="pl-PL" dirty="0">
              <a:solidFill>
                <a:schemeClr val="tx2">
                  <a:lumMod val="50000"/>
                </a:schemeClr>
              </a:solidFill>
            </a:endParaRPr>
          </a:p>
        </p:txBody>
      </p:sp>
      <p:sp>
        <p:nvSpPr>
          <p:cNvPr id="3" name="Symbol zastępczy zawartości 2"/>
          <p:cNvSpPr>
            <a:spLocks noGrp="1"/>
          </p:cNvSpPr>
          <p:nvPr>
            <p:ph idx="1"/>
          </p:nvPr>
        </p:nvSpPr>
        <p:spPr>
          <a:xfrm>
            <a:off x="500034" y="2071678"/>
            <a:ext cx="8229600" cy="4525963"/>
          </a:xfrm>
        </p:spPr>
        <p:txBody>
          <a:bodyPr>
            <a:normAutofit/>
          </a:bodyPr>
          <a:lstStyle/>
          <a:p>
            <a:r>
              <a:rPr lang="pl-PL" dirty="0" smtClean="0"/>
              <a:t>Zakażenie, infekcja (łac. infectio) – wtargnięcie do organizmu drobnoustrojów chorobotwórczych. W celu wywołania choroby muszą one pokonać odporność organizmu. Jeżeli wrota zakażenia znajdują się w pobliżu miejsca występowania infekcji, mówi się o zakażeniu miejscowym. Gdy zakażeniu towarzyszą objawy ogólnoustrojowej reakcji zapalnej, taki stan nazywa się </a:t>
            </a:r>
            <a:r>
              <a:rPr lang="pl-PL" dirty="0" err="1" smtClean="0"/>
              <a:t>sepsą</a:t>
            </a:r>
            <a:r>
              <a:rPr lang="pl-PL" dirty="0" smtClean="0"/>
              <a:t>. Rodzaje zakażeń: </a:t>
            </a:r>
            <a:endParaRPr lang="pl-PL" dirty="0"/>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428596" y="1214422"/>
            <a:ext cx="8229600" cy="5643578"/>
          </a:xfrm>
        </p:spPr>
        <p:txBody>
          <a:bodyPr>
            <a:normAutofit/>
          </a:bodyPr>
          <a:lstStyle/>
          <a:p>
            <a:r>
              <a:rPr lang="pl-PL" dirty="0" smtClean="0"/>
              <a:t>podkliniczne (utajone, bezobjawowe) – zakażenie przebiegające bez objawów choroby</a:t>
            </a:r>
          </a:p>
          <a:p>
            <a:r>
              <a:rPr lang="pl-PL" dirty="0" smtClean="0"/>
              <a:t>poronne – o łagodnym i krótkotrwałym przebiegu</a:t>
            </a:r>
          </a:p>
          <a:p>
            <a:r>
              <a:rPr lang="pl-PL" dirty="0" smtClean="0"/>
              <a:t>Miejscowe</a:t>
            </a:r>
          </a:p>
          <a:p>
            <a:r>
              <a:rPr lang="pl-PL" dirty="0" smtClean="0"/>
              <a:t> uogólnione – inaczej posocznica</a:t>
            </a:r>
          </a:p>
          <a:p>
            <a:r>
              <a:rPr lang="pl-PL" dirty="0" smtClean="0"/>
              <a:t> pokarmowe – wywołane przez drobnoustroje chorobotwórcze znajdujące się w pokarmie i wodzie, które dostały się przez układ trawienny, </a:t>
            </a:r>
          </a:p>
          <a:p>
            <a:r>
              <a:rPr lang="pl-PL" dirty="0" smtClean="0"/>
              <a:t>wewnątrzszpitalne (zakażenie szpitalne) – każde zakażenie związane z pobytem w szpitalu, </a:t>
            </a:r>
            <a:endParaRPr lang="pl-PL" dirty="0"/>
          </a:p>
        </p:txBody>
      </p:sp>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428596" y="1285860"/>
            <a:ext cx="8229600" cy="5257800"/>
          </a:xfrm>
        </p:spPr>
        <p:txBody>
          <a:bodyPr>
            <a:normAutofit fontScale="92500"/>
          </a:bodyPr>
          <a:lstStyle/>
          <a:p>
            <a:r>
              <a:rPr lang="pl-PL" dirty="0" smtClean="0"/>
              <a:t>mieszane – jednocześnie wywołane przez kilka różnych patogenów</a:t>
            </a:r>
          </a:p>
          <a:p>
            <a:r>
              <a:rPr lang="pl-PL" dirty="0" smtClean="0"/>
              <a:t> kropelkowe – infekcja wywołane przez zarazki znajdujące się we wdychanym powietrzu</a:t>
            </a:r>
          </a:p>
          <a:p>
            <a:r>
              <a:rPr lang="pl-PL" dirty="0" smtClean="0"/>
              <a:t> endogenne (samozakażenie, autoinfekcja) – zakażenie wywołane przez florę rezydentną (bytującą w organizmie człowieka); większość z nich to zakażenia oportunistyczne </a:t>
            </a:r>
          </a:p>
          <a:p>
            <a:r>
              <a:rPr lang="pl-PL" dirty="0" err="1" smtClean="0"/>
              <a:t>nadkażenie</a:t>
            </a:r>
            <a:r>
              <a:rPr lang="pl-PL" dirty="0" smtClean="0"/>
              <a:t> (superinfekcja) – ponowne zakażenie  tym samym zarazkiem w czasie trwania leczenia lub rekonwalescencji</a:t>
            </a:r>
          </a:p>
          <a:p>
            <a:r>
              <a:rPr lang="pl-PL" dirty="0" smtClean="0"/>
              <a:t>reinfekcja – ponowne zakażenie tym samym patogenem po wyzdrowieniu</a:t>
            </a:r>
          </a:p>
          <a:p>
            <a:r>
              <a:rPr lang="pl-PL" dirty="0" smtClean="0"/>
              <a:t>oportunistyczne</a:t>
            </a:r>
            <a:endParaRPr lang="pl-PL" dirty="0"/>
          </a:p>
        </p:txBody>
      </p:sp>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457200" y="1600200"/>
            <a:ext cx="8229600" cy="4972072"/>
          </a:xfrm>
        </p:spPr>
        <p:txBody>
          <a:bodyPr>
            <a:normAutofit lnSpcReduction="10000"/>
          </a:bodyPr>
          <a:lstStyle/>
          <a:p>
            <a:r>
              <a:rPr lang="pl-PL" sz="2600" dirty="0" smtClean="0"/>
              <a:t>Zakażenia oportunistyczne – to zakażenia wywoływane przez drobnoustroje, które u zdrowych osób zwykle nie wywołują chorób. Zakażenia mają charakter endogenny i występują u osób o obniżonej odporności (np. chorych na AIDS). Zwykle są spowodowane przez drobnoustroje naturalnie bytujące w organizmie</a:t>
            </a:r>
            <a:r>
              <a:rPr lang="pl-PL" dirty="0" smtClean="0"/>
              <a:t>. </a:t>
            </a:r>
          </a:p>
          <a:p>
            <a:r>
              <a:rPr lang="pl-PL" dirty="0" smtClean="0"/>
              <a:t>Łańcuch epidemiologiczny – to ogniwa niezbędne do wystąpienia zakażenia: </a:t>
            </a:r>
          </a:p>
          <a:p>
            <a:r>
              <a:rPr lang="pl-PL" dirty="0" smtClean="0"/>
              <a:t>źródło zakażenia lub rezerwuar drobnoustrojów</a:t>
            </a:r>
          </a:p>
          <a:p>
            <a:r>
              <a:rPr lang="pl-PL" dirty="0" smtClean="0"/>
              <a:t>drogi i czynniki przenoszenia się drobnoustrojów</a:t>
            </a:r>
          </a:p>
          <a:p>
            <a:r>
              <a:rPr lang="pl-PL" dirty="0" smtClean="0"/>
              <a:t> zdrowy człowiek podatny na zakażenie</a:t>
            </a:r>
            <a:endParaRPr lang="pl-PL" dirty="0"/>
          </a:p>
        </p:txBody>
      </p:sp>
    </p:spTree>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2154230"/>
          </a:xfrm>
        </p:spPr>
        <p:txBody>
          <a:bodyPr>
            <a:normAutofit/>
          </a:bodyPr>
          <a:lstStyle/>
          <a:p>
            <a:r>
              <a:rPr lang="pl-PL" dirty="0" smtClean="0"/>
              <a:t> </a:t>
            </a:r>
            <a:r>
              <a:rPr lang="pl-PL" sz="5300" dirty="0" smtClean="0">
                <a:solidFill>
                  <a:schemeClr val="tx2">
                    <a:lumMod val="50000"/>
                  </a:schemeClr>
                </a:solidFill>
              </a:rPr>
              <a:t>Procedury postępowania z odpadami medycznymi </a:t>
            </a:r>
            <a:endParaRPr lang="pl-PL" sz="5300" dirty="0">
              <a:solidFill>
                <a:schemeClr val="tx2">
                  <a:lumMod val="50000"/>
                </a:schemeClr>
              </a:solidFill>
            </a:endParaRPr>
          </a:p>
        </p:txBody>
      </p:sp>
      <p:sp>
        <p:nvSpPr>
          <p:cNvPr id="3" name="Symbol zastępczy zawartości 2"/>
          <p:cNvSpPr>
            <a:spLocks noGrp="1"/>
          </p:cNvSpPr>
          <p:nvPr>
            <p:ph idx="1"/>
          </p:nvPr>
        </p:nvSpPr>
        <p:spPr/>
        <p:txBody>
          <a:bodyPr/>
          <a:lstStyle/>
          <a:p>
            <a:endParaRPr lang="pl-PL"/>
          </a:p>
        </p:txBody>
      </p:sp>
    </p:spTree>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lnSpcReduction="10000"/>
          </a:bodyPr>
          <a:lstStyle/>
          <a:p>
            <a:r>
              <a:rPr lang="pl-PL" dirty="0" smtClean="0"/>
              <a:t>Odpady medyczne – to odpady powstające w wyniku postępowania medycznego. Zawierają żywe drobnoustroje chorobotwórcze lub ich toksyny oraz inne formy zdolne do przeniesienia materiału genetycznego, o których wiadomo lub co do których istnieją wiarygodne podstawy do sądzenia, że wywołują choroby u ludzi i zwierząt (użyte materiały medyczne i laboratoryjne, tj. strzykawki, wenflony, aparaty do przetaczania krwi, cewniki, rękawiczki jednorazowego użytku, pościel i fartuchy jednorazowego użytku itp.).</a:t>
            </a:r>
            <a:endParaRPr lang="pl-PL" dirty="0"/>
          </a:p>
        </p:txBody>
      </p:sp>
    </p:spTree>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5300" dirty="0"/>
              <a:t>P</a:t>
            </a:r>
            <a:r>
              <a:rPr lang="pl-PL" sz="5300" dirty="0" smtClean="0"/>
              <a:t>rocedury postępowania z odpadami medycznymi </a:t>
            </a:r>
            <a:endParaRPr lang="pl-PL" sz="5300" dirty="0"/>
          </a:p>
        </p:txBody>
      </p:sp>
      <p:sp>
        <p:nvSpPr>
          <p:cNvPr id="3" name="Symbol zastępczy zawartości 2"/>
          <p:cNvSpPr>
            <a:spLocks noGrp="1"/>
          </p:cNvSpPr>
          <p:nvPr>
            <p:ph idx="1"/>
          </p:nvPr>
        </p:nvSpPr>
        <p:spPr>
          <a:xfrm>
            <a:off x="500034" y="2071678"/>
            <a:ext cx="8229600" cy="4525963"/>
          </a:xfrm>
        </p:spPr>
        <p:txBody>
          <a:bodyPr/>
          <a:lstStyle/>
          <a:p>
            <a:pPr>
              <a:buNone/>
            </a:pPr>
            <a:r>
              <a:rPr lang="pl-PL" dirty="0" smtClean="0"/>
              <a:t>Obowiązuje segregacja odpadów w miejscu ich powstawania według kategorii: A, B i C</a:t>
            </a:r>
            <a:endParaRPr lang="pl-PL" dirty="0"/>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28596" y="357166"/>
            <a:ext cx="8229600" cy="1143000"/>
          </a:xfrm>
        </p:spPr>
        <p:txBody>
          <a:bodyPr>
            <a:normAutofit fontScale="90000"/>
          </a:bodyPr>
          <a:lstStyle/>
          <a:p>
            <a:r>
              <a:rPr lang="pl-PL" dirty="0" smtClean="0">
                <a:latin typeface="+mn-lt"/>
              </a:rPr>
              <a:t>Podstawowe pojęcia – materiał biologicznie skażony, aseptyka, antyseptyka</a:t>
            </a:r>
            <a:endParaRPr lang="pl-PL" dirty="0">
              <a:latin typeface="+mn-lt"/>
            </a:endParaRPr>
          </a:p>
        </p:txBody>
      </p:sp>
      <p:sp>
        <p:nvSpPr>
          <p:cNvPr id="3" name="Symbol zastępczy zawartości 2"/>
          <p:cNvSpPr>
            <a:spLocks noGrp="1"/>
          </p:cNvSpPr>
          <p:nvPr>
            <p:ph idx="1"/>
          </p:nvPr>
        </p:nvSpPr>
        <p:spPr>
          <a:xfrm>
            <a:off x="428596" y="2332037"/>
            <a:ext cx="8229600" cy="4525963"/>
          </a:xfrm>
        </p:spPr>
        <p:txBody>
          <a:bodyPr>
            <a:normAutofit fontScale="92500"/>
          </a:bodyPr>
          <a:lstStyle/>
          <a:p>
            <a:r>
              <a:rPr lang="pl-PL" dirty="0" smtClean="0"/>
              <a:t>Aseptyka – jest postępowaniem, mającym na celu dążenie do jałowości bakteriologicznej (np. pomieszczeń, narzędzi, materiałów opatrunkowych) w celu niedopuszczenia drobnoustrojów do określonego środowiska (np. otwartej rany operacyjnej). Polega na postępowaniu uniemożliwiającym zakażenie uprzednio wyjałowionych przedmiotów (np. narzędzi chirurgicznych, implantów, środków opatrunkowych) oraz naturalnie jałowych (np. niektóre części ciała – większość ran operacyjnych). Służą temu specjalne, warstwowe opakowania, procedury i zasady postępowania. Twórcą aseptyki jest </a:t>
            </a:r>
            <a:r>
              <a:rPr lang="pl-PL" dirty="0" err="1" smtClean="0"/>
              <a:t>Sommelweis</a:t>
            </a:r>
            <a:r>
              <a:rPr lang="pl-PL" dirty="0" smtClean="0"/>
              <a:t> („trupie cząstki”). </a:t>
            </a:r>
            <a:endParaRPr lang="pl-PL" dirty="0"/>
          </a:p>
        </p:txBody>
      </p:sp>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fontScale="92500" lnSpcReduction="10000"/>
          </a:bodyPr>
          <a:lstStyle/>
          <a:p>
            <a:pPr>
              <a:buNone/>
            </a:pPr>
            <a:r>
              <a:rPr lang="pl-PL" sz="2800" dirty="0" smtClean="0">
                <a:latin typeface="Aharoni" pitchFamily="2" charset="-79"/>
                <a:cs typeface="Aharoni" pitchFamily="2" charset="-79"/>
              </a:rPr>
              <a:t>KATEGORIA A </a:t>
            </a:r>
            <a:r>
              <a:rPr lang="pl-PL" dirty="0" smtClean="0"/>
              <a:t>– odpady o charakterze komunalnym: </a:t>
            </a:r>
          </a:p>
          <a:p>
            <a:r>
              <a:rPr lang="pl-PL" dirty="0" smtClean="0"/>
              <a:t> odpady komunalne pochodzące z pomieszczeń administracyjnych, zaplecza</a:t>
            </a:r>
          </a:p>
          <a:p>
            <a:r>
              <a:rPr lang="pl-PL" dirty="0" smtClean="0"/>
              <a:t>odpady nieskażone stosowane w leczeniu (pojemniki po płynach antyseptycznych lub infuzyjnych, materiały opakowaniowe po sprzęcie medycznym), </a:t>
            </a:r>
          </a:p>
          <a:p>
            <a:r>
              <a:rPr lang="pl-PL" dirty="0" smtClean="0"/>
              <a:t> odpady wielkogabarytowe, np. elementy szafek drewnianych</a:t>
            </a:r>
          </a:p>
          <a:p>
            <a:r>
              <a:rPr lang="pl-PL" dirty="0" smtClean="0"/>
              <a:t> surowce wtórne: papier, tektura, szkło, tworzywa sztuczne, metal</a:t>
            </a:r>
          </a:p>
          <a:p>
            <a:r>
              <a:rPr lang="pl-PL" dirty="0" smtClean="0"/>
              <a:t>opatrunki gipsowe (nieskażone lub po dezynfekcji).</a:t>
            </a:r>
            <a:endParaRPr lang="pl-PL" dirty="0"/>
          </a:p>
        </p:txBody>
      </p:sp>
    </p:spTree>
  </p:cSld>
  <p:clrMapOvr>
    <a:masterClrMapping/>
  </p:clrMapOvr>
  <p:transition>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457200" y="1600200"/>
            <a:ext cx="8229600" cy="5257800"/>
          </a:xfrm>
        </p:spPr>
        <p:txBody>
          <a:bodyPr>
            <a:normAutofit fontScale="77500" lnSpcReduction="20000"/>
          </a:bodyPr>
          <a:lstStyle/>
          <a:p>
            <a:pPr>
              <a:buNone/>
            </a:pPr>
            <a:r>
              <a:rPr lang="pl-PL" dirty="0" smtClean="0">
                <a:latin typeface="Aharoni" pitchFamily="2" charset="-79"/>
                <a:cs typeface="Aharoni" pitchFamily="2" charset="-79"/>
              </a:rPr>
              <a:t>KATEGORIA B</a:t>
            </a:r>
            <a:r>
              <a:rPr lang="pl-PL" dirty="0" smtClean="0"/>
              <a:t> – odpady medyczne: </a:t>
            </a:r>
          </a:p>
          <a:p>
            <a:r>
              <a:rPr lang="pl-PL" dirty="0" smtClean="0"/>
              <a:t> materiały opatrunkowe zanieczyszczone krwią, zainfekowane wydzielinami bądź wydalinami pacjentów, pieluchy jednorazowe i pieluchomajtki pacjentów z zakażeniem przewodu pokarmowego lub układu moczowego, zużyte opatrunki</a:t>
            </a:r>
          </a:p>
          <a:p>
            <a:endParaRPr lang="pl-PL" dirty="0" smtClean="0"/>
          </a:p>
          <a:p>
            <a:r>
              <a:rPr lang="pl-PL" dirty="0" smtClean="0"/>
              <a:t> zainfekowany sprzęt medyczny jednorazowego użytku (dreny, sondy, wenflony, cewniki, worki na mocz, ssaki, odzież ochronna jednorazowego użytku, rękawiczki, pościel jednorazowego użytku)</a:t>
            </a:r>
          </a:p>
          <a:p>
            <a:endParaRPr lang="pl-PL" dirty="0" smtClean="0"/>
          </a:p>
          <a:p>
            <a:r>
              <a:rPr lang="pl-PL" dirty="0" smtClean="0"/>
              <a:t> zainfekowane ostre przedmioty – głównie igły, skalpele, ostre narzędzia jednorazowe</a:t>
            </a:r>
          </a:p>
          <a:p>
            <a:endParaRPr lang="pl-PL" dirty="0" smtClean="0"/>
          </a:p>
          <a:p>
            <a:r>
              <a:rPr lang="pl-PL" dirty="0" smtClean="0"/>
              <a:t> ampułki, fiolki</a:t>
            </a:r>
          </a:p>
          <a:p>
            <a:endParaRPr lang="pl-PL" dirty="0" smtClean="0"/>
          </a:p>
          <a:p>
            <a:r>
              <a:rPr lang="pl-PL" dirty="0" smtClean="0"/>
              <a:t>odpady komunalne z gabinetów (np. nieskażone maseczki chirurgiczne, ochraniacze na buty, ręczniki jednorazowe, opakowania sterylizacyjne). </a:t>
            </a:r>
            <a:endParaRPr lang="pl-PL" dirty="0"/>
          </a:p>
        </p:txBody>
      </p:sp>
    </p:spTree>
  </p:cSld>
  <p:clrMapOvr>
    <a:masterClrMapping/>
  </p:clrMapOvr>
  <p:transition>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457200" y="1600200"/>
            <a:ext cx="8229600" cy="4900634"/>
          </a:xfrm>
        </p:spPr>
        <p:txBody>
          <a:bodyPr>
            <a:normAutofit fontScale="77500" lnSpcReduction="20000"/>
          </a:bodyPr>
          <a:lstStyle/>
          <a:p>
            <a:pPr>
              <a:buNone/>
            </a:pPr>
            <a:r>
              <a:rPr lang="pl-PL" sz="3100" dirty="0" smtClean="0">
                <a:latin typeface="Aharoni" pitchFamily="2" charset="-79"/>
                <a:cs typeface="Aharoni" pitchFamily="2" charset="-79"/>
              </a:rPr>
              <a:t>KATEGORIA C </a:t>
            </a:r>
            <a:r>
              <a:rPr lang="pl-PL" dirty="0" smtClean="0"/>
              <a:t>– odpady specjalne: </a:t>
            </a:r>
          </a:p>
          <a:p>
            <a:pPr>
              <a:buNone/>
            </a:pPr>
            <a:endParaRPr lang="pl-PL" dirty="0" smtClean="0"/>
          </a:p>
          <a:p>
            <a:r>
              <a:rPr lang="pl-PL" dirty="0" smtClean="0"/>
              <a:t> odpady chemiczne i farmaceutyczne, odpady o wysokiej zawartości metali cięż- kich i odpady organiczne z zawartością substancji organicznej</a:t>
            </a:r>
          </a:p>
          <a:p>
            <a:r>
              <a:rPr lang="pl-PL" dirty="0" smtClean="0"/>
              <a:t>substancje chemiczne, w tym odczynniki chemiczne zawierające substancje niebezpieczne i opakowania po nich nie nadające się do spalania ze względów bhp</a:t>
            </a:r>
          </a:p>
          <a:p>
            <a:r>
              <a:rPr lang="pl-PL" dirty="0" smtClean="0"/>
              <a:t> przeterminowane i wycofane ze stosowania leki i środki farmaceutyczne</a:t>
            </a:r>
          </a:p>
          <a:p>
            <a:r>
              <a:rPr lang="pl-PL" dirty="0" smtClean="0"/>
              <a:t> odpady fotograficzne</a:t>
            </a:r>
          </a:p>
          <a:p>
            <a:r>
              <a:rPr lang="pl-PL" dirty="0" smtClean="0"/>
              <a:t>lampy fluorescencyjne i inne odpady zawierające rtęć</a:t>
            </a:r>
          </a:p>
          <a:p>
            <a:r>
              <a:rPr lang="pl-PL" dirty="0" smtClean="0"/>
              <a:t> baterie i akumulatory</a:t>
            </a:r>
          </a:p>
          <a:p>
            <a:r>
              <a:rPr lang="pl-PL" dirty="0" smtClean="0"/>
              <a:t> opakowania po aerozolach</a:t>
            </a:r>
          </a:p>
          <a:p>
            <a:r>
              <a:rPr lang="pl-PL" dirty="0" smtClean="0"/>
              <a:t>tonery, tusze atramentowe do drukarek oraz kserokopiarek</a:t>
            </a:r>
          </a:p>
          <a:p>
            <a:r>
              <a:rPr lang="pl-PL" dirty="0" smtClean="0"/>
              <a:t>inne nie sklasyfikowane, które należy klasyfikować zgodnie z obowiązującymi przepisami prawnymi. </a:t>
            </a:r>
            <a:endParaRPr lang="pl-PL" dirty="0"/>
          </a:p>
        </p:txBody>
      </p:sp>
    </p:spTree>
  </p:cSld>
  <p:clrMapOvr>
    <a:masterClrMapping/>
  </p:clrMapOvr>
  <p:transition>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428596" y="928670"/>
            <a:ext cx="8229600" cy="5929330"/>
          </a:xfrm>
        </p:spPr>
        <p:txBody>
          <a:bodyPr>
            <a:normAutofit fontScale="92500"/>
          </a:bodyPr>
          <a:lstStyle/>
          <a:p>
            <a:pPr>
              <a:buNone/>
            </a:pPr>
            <a:r>
              <a:rPr lang="pl-PL" dirty="0" smtClean="0"/>
              <a:t>TRYB POSTĘPOWANIA Z ODPADAMI MEDYCZNYMI: </a:t>
            </a:r>
          </a:p>
          <a:p>
            <a:r>
              <a:rPr lang="pl-PL" dirty="0" smtClean="0"/>
              <a:t> Natychmiast po zabiegu odpady medyczne należy włożyć do pojemników lub worków jednorazowego użycia. </a:t>
            </a:r>
          </a:p>
          <a:p>
            <a:r>
              <a:rPr lang="pl-PL" dirty="0" smtClean="0"/>
              <a:t> Nie wolno pozostawiać odpadów medycznych w miejscu wykonania zabiegu (np. mieszkanie pacjenta, ulica). </a:t>
            </a:r>
            <a:endParaRPr lang="pl-PL" dirty="0"/>
          </a:p>
          <a:p>
            <a:r>
              <a:rPr lang="pl-PL" dirty="0" smtClean="0"/>
              <a:t>Przedmioty o ostrych końcach i krawędziach muszą być zbierane w sztywnych odpornych na przebicie pojemnikach. </a:t>
            </a:r>
          </a:p>
          <a:p>
            <a:r>
              <a:rPr lang="pl-PL" dirty="0" smtClean="0"/>
              <a:t>Pojemnik na sprzęt musi być: </a:t>
            </a:r>
          </a:p>
          <a:p>
            <a:r>
              <a:rPr lang="pl-PL" dirty="0" smtClean="0"/>
              <a:t> ustawiony jak najbliższej miejsca stosowania sprzętu jednorazowego użycia, łatwo dostępny</a:t>
            </a:r>
          </a:p>
          <a:p>
            <a:r>
              <a:rPr lang="pl-PL" dirty="0" smtClean="0"/>
              <a:t> wypełniony nie więcej niż do 2/3 pojemności</a:t>
            </a:r>
          </a:p>
          <a:p>
            <a:r>
              <a:rPr lang="pl-PL" dirty="0" smtClean="0"/>
              <a:t> po wykorzystaniu zamknięty na stałe, a zamknięcie musi być dodatkowo zabezpieczone</a:t>
            </a:r>
            <a:endParaRPr lang="pl-PL" dirty="0"/>
          </a:p>
        </p:txBody>
      </p:sp>
    </p:spTree>
  </p:cSld>
  <p:clrMapOvr>
    <a:masterClrMapping/>
  </p:clrMapOvr>
  <p:transition>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a:bodyPr>
          <a:lstStyle/>
          <a:p>
            <a:r>
              <a:rPr lang="pl-PL" dirty="0" smtClean="0"/>
              <a:t>Użyte materiały opatrunkowe, rękawice, dreny, cewniki itp., muszą być zbierane do worków </a:t>
            </a:r>
            <a:r>
              <a:rPr lang="pl-PL" dirty="0" smtClean="0">
                <a:solidFill>
                  <a:schemeClr val="accent6">
                    <a:lumMod val="50000"/>
                  </a:schemeClr>
                </a:solidFill>
              </a:rPr>
              <a:t>koloru czerwonego</a:t>
            </a:r>
            <a:r>
              <a:rPr lang="pl-PL" dirty="0" smtClean="0"/>
              <a:t>. Składuje się je w sztywnym pojemniku, a worki wywija w taki sposób, aby ich górna wywinięta krawędź (ok. 20 cm) nie uległa skażeniu. Innym rozwiązaniem jest umieszczenie w specjalnych sztywnych pojemnikach przeznaczonych tylko do tego celu. Worki lub pojemniki należy zamknąć po wypełnieniu do 2/3 pojemności, a następnie przekazać do utylizacji. Należy wymieniać je codziennie. </a:t>
            </a:r>
            <a:endParaRPr lang="pl-PL" dirty="0"/>
          </a:p>
        </p:txBody>
      </p:sp>
    </p:spTree>
  </p:cSld>
  <p:clrMapOvr>
    <a:masterClrMapping/>
  </p:clrMapOvr>
  <p:transition>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r>
              <a:rPr lang="pl-PL" dirty="0" smtClean="0"/>
              <a:t>Każdy pojemnik lub worek jednorazowego użycia powinien posiadać widoczne oznakowania, świadczące o rodzaju odpadów w nim przechowywanych, miejscu pochodzenia odpadów (gabinet zabiegowy), dacie zamknięcia pojemnika lub worka i pozwalające zidentyfikować osobę zamykającą pojemnik lub worek.</a:t>
            </a:r>
            <a:endParaRPr lang="pl-PL" dirty="0"/>
          </a:p>
        </p:txBody>
      </p:sp>
    </p:spTree>
  </p:cSld>
  <p:clrMapOvr>
    <a:masterClrMapping/>
  </p:clrMapOvr>
  <p:transition>
    <p:dissolv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28596" y="285728"/>
            <a:ext cx="8229600" cy="1143000"/>
          </a:xfrm>
        </p:spPr>
        <p:txBody>
          <a:bodyPr/>
          <a:lstStyle/>
          <a:p>
            <a:endParaRPr lang="pl-PL"/>
          </a:p>
        </p:txBody>
      </p:sp>
      <p:sp>
        <p:nvSpPr>
          <p:cNvPr id="3" name="Symbol zastępczy zawartości 2"/>
          <p:cNvSpPr>
            <a:spLocks noGrp="1"/>
          </p:cNvSpPr>
          <p:nvPr>
            <p:ph idx="1"/>
          </p:nvPr>
        </p:nvSpPr>
        <p:spPr>
          <a:xfrm>
            <a:off x="457200" y="1285860"/>
            <a:ext cx="8229600" cy="5429288"/>
          </a:xfrm>
        </p:spPr>
        <p:txBody>
          <a:bodyPr>
            <a:normAutofit lnSpcReduction="10000"/>
          </a:bodyPr>
          <a:lstStyle/>
          <a:p>
            <a:pPr>
              <a:buNone/>
            </a:pPr>
            <a:r>
              <a:rPr lang="pl-PL" dirty="0" smtClean="0"/>
              <a:t>Aby uniknąć zakażeń, opiekun medyczny powinien pamiętać o: </a:t>
            </a:r>
          </a:p>
          <a:p>
            <a:pPr>
              <a:buNone/>
            </a:pPr>
            <a:r>
              <a:rPr lang="pl-PL" dirty="0" smtClean="0"/>
              <a:t>    Zabezpieczeniu pacjenta/podopiecznego – przestrzeganie zasad higieny i bhp w pracy z pacjentem, stosowanie sterylnego materiału, poddanie obróbce termicznej produktów żywnościowych, bielizny osobistej i pościelowej, dbanie o higienę otoczenia. Opiekun musi stosować zasady higienicznego mycia rąk. </a:t>
            </a:r>
            <a:endParaRPr lang="pl-PL" dirty="0"/>
          </a:p>
          <a:p>
            <a:pPr>
              <a:buNone/>
            </a:pPr>
            <a:r>
              <a:rPr lang="pl-PL" dirty="0" smtClean="0"/>
              <a:t>   Zabezpieczeniu siebie – praca w ubraniu ochronnym (umundurowanie), stosowanie rękawic jednorazowych do pracy z chorym, oraz środków ochrony indywidualnej i rękawic gumowych do prac sanitarnych.</a:t>
            </a:r>
            <a:endParaRPr lang="pl-PL" dirty="0"/>
          </a:p>
        </p:txBody>
      </p:sp>
    </p:spTree>
  </p:cSld>
  <p:clrMapOvr>
    <a:masterClrMapping/>
  </p:clrMapOvr>
  <p:transition>
    <p:dissolv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00034" y="1643050"/>
            <a:ext cx="8229600" cy="1143000"/>
          </a:xfrm>
        </p:spPr>
        <p:txBody>
          <a:bodyPr>
            <a:normAutofit fontScale="90000"/>
          </a:bodyPr>
          <a:lstStyle/>
          <a:p>
            <a:r>
              <a:rPr lang="pl-PL" dirty="0" smtClean="0"/>
              <a:t>Międzynarodowe symbole dla oznaczania substancji, np. radioaktywnych, wysoce zakaźnych. Piktogramy </a:t>
            </a:r>
            <a:endParaRPr lang="pl-PL" dirty="0"/>
          </a:p>
        </p:txBody>
      </p:sp>
      <p:sp>
        <p:nvSpPr>
          <p:cNvPr id="3" name="Symbol zastępczy zawartości 2"/>
          <p:cNvSpPr>
            <a:spLocks noGrp="1"/>
          </p:cNvSpPr>
          <p:nvPr>
            <p:ph idx="1"/>
          </p:nvPr>
        </p:nvSpPr>
        <p:spPr>
          <a:xfrm>
            <a:off x="500034" y="2071678"/>
            <a:ext cx="8229600" cy="4525963"/>
          </a:xfrm>
        </p:spPr>
        <p:txBody>
          <a:bodyPr/>
          <a:lstStyle/>
          <a:p>
            <a:endParaRPr lang="pl-PL" dirty="0"/>
          </a:p>
        </p:txBody>
      </p:sp>
    </p:spTree>
  </p:cSld>
  <p:clrMapOvr>
    <a:masterClrMapping/>
  </p:clrMapOvr>
  <p:transition>
    <p:dissolv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fontScale="92500" lnSpcReduction="10000"/>
          </a:bodyPr>
          <a:lstStyle/>
          <a:p>
            <a:r>
              <a:rPr lang="pl-PL" sz="3800" dirty="0" smtClean="0"/>
              <a:t>Zagrożenie biologiczne </a:t>
            </a:r>
          </a:p>
          <a:p>
            <a:pPr>
              <a:buNone/>
            </a:pPr>
            <a:r>
              <a:rPr lang="pl-PL" dirty="0"/>
              <a:t> </a:t>
            </a:r>
            <a:r>
              <a:rPr lang="pl-PL" dirty="0" smtClean="0"/>
              <a:t>   mianem zagrożenia biologicznego określa się organizmy lub substancje pochodzenia organicznego, które stanowią zagrożenie dla zdrowia człowieka. Mogą to być odpady medyczne, np. mikroorganizmy, wirusy lub toksyny (pochodzenia biologicznego), które mogą zagrażać życiu człowieka. Zagrożeniem biologicznym mogą być również substancje stanowiące zagrożenie dla zwierząt. Substancje takie są oznaczane specjalnym symbolem (rys. 2.1). Substancje te stanowią zagrożenie w użytkowaniu, dlatego nie powinny być użytkowane przez osoby nie znające procedur obchodzenia się z nimi. </a:t>
            </a:r>
            <a:endParaRPr lang="pl-PL" dirty="0"/>
          </a:p>
        </p:txBody>
      </p:sp>
    </p:spTree>
  </p:cSld>
  <p:clrMapOvr>
    <a:masterClrMapping/>
  </p:clrMapOvr>
  <p:transition>
    <p:dissolv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Międzynarodowy symbol zagrożenia biologicznego </a:t>
            </a:r>
            <a:endParaRPr lang="pl-PL" dirty="0"/>
          </a:p>
        </p:txBody>
      </p:sp>
      <p:pic>
        <p:nvPicPr>
          <p:cNvPr id="4" name="Symbol zastępczy zawartości 3" descr="a.png"/>
          <p:cNvPicPr>
            <a:picLocks noGrp="1" noChangeAspect="1"/>
          </p:cNvPicPr>
          <p:nvPr>
            <p:ph idx="1"/>
          </p:nvPr>
        </p:nvPicPr>
        <p:blipFill>
          <a:blip r:embed="rId2"/>
          <a:stretch>
            <a:fillRect/>
          </a:stretch>
        </p:blipFill>
        <p:spPr>
          <a:xfrm>
            <a:off x="2857488" y="2098428"/>
            <a:ext cx="3657692" cy="333083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457200" y="714356"/>
            <a:ext cx="8229600" cy="5411807"/>
          </a:xfrm>
        </p:spPr>
        <p:txBody>
          <a:bodyPr>
            <a:normAutofit fontScale="92500" lnSpcReduction="10000"/>
          </a:bodyPr>
          <a:lstStyle/>
          <a:p>
            <a:r>
              <a:rPr lang="pl-PL" dirty="0" smtClean="0"/>
              <a:t>Sterylizacja – to zabiegi umożliwiające uzyskanie bakteriologicznej jałowości. Pozwalają one uwolnić przedmioty od drobnoustrojów chorobotwórczych i/lub ich przetrwalników, powodują nieodwracalną inaktywację wirusów. Sterylizacja nie ogranicza się tylko do samego zniszczenia drobnoustrojów, ale uwzględnia poprzedzające i następowe postępowanie, tj.: </a:t>
            </a:r>
          </a:p>
          <a:p>
            <a:r>
              <a:rPr lang="pl-PL" dirty="0" smtClean="0"/>
              <a:t> sposób przygotowania materiałów (odpowiednia dezynfekcja i opakowanie)</a:t>
            </a:r>
          </a:p>
          <a:p>
            <a:r>
              <a:rPr lang="pl-PL" dirty="0" smtClean="0"/>
              <a:t> prawidłowo prowadzony proces sterylizacji (właściwe ułożenie w komorze sterylizatora, kontrola procesu sterylizacji)</a:t>
            </a:r>
          </a:p>
          <a:p>
            <a:r>
              <a:rPr lang="pl-PL" dirty="0" smtClean="0"/>
              <a:t> przechowywanie (warunki, które wykluczają możliwość wtórnego zanieczyszczenia). </a:t>
            </a:r>
            <a:endParaRPr lang="pl-PL" dirty="0"/>
          </a:p>
        </p:txBody>
      </p:sp>
    </p:spTree>
  </p:cSld>
  <p:clrMapOvr>
    <a:masterClrMapping/>
  </p:clrMapOvr>
  <p:transition>
    <p:dissolv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Wybrane piktogramy informujące o zagrożeniach</a:t>
            </a:r>
            <a:endParaRPr lang="pl-PL" dirty="0"/>
          </a:p>
        </p:txBody>
      </p:sp>
      <p:pic>
        <p:nvPicPr>
          <p:cNvPr id="4" name="Symbol zastępczy zawartości 3" descr="gg.jpg"/>
          <p:cNvPicPr>
            <a:picLocks noGrp="1" noChangeAspect="1"/>
          </p:cNvPicPr>
          <p:nvPr>
            <p:ph idx="1"/>
          </p:nvPr>
        </p:nvPicPr>
        <p:blipFill>
          <a:blip r:embed="rId2"/>
          <a:stretch>
            <a:fillRect/>
          </a:stretch>
        </p:blipFill>
        <p:spPr>
          <a:xfrm>
            <a:off x="3214679" y="2505861"/>
            <a:ext cx="2428884" cy="242888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pole tekstowe 5"/>
          <p:cNvSpPr txBox="1"/>
          <p:nvPr/>
        </p:nvSpPr>
        <p:spPr>
          <a:xfrm>
            <a:off x="4357686" y="1500174"/>
            <a:ext cx="2919855" cy="523220"/>
          </a:xfrm>
          <a:prstGeom prst="rect">
            <a:avLst/>
          </a:prstGeom>
          <a:noFill/>
        </p:spPr>
        <p:txBody>
          <a:bodyPr wrap="square" rtlCol="0">
            <a:spAutoFit/>
          </a:bodyPr>
          <a:lstStyle/>
          <a:p>
            <a:r>
              <a:rPr lang="pl-PL" sz="2800" dirty="0" smtClean="0"/>
              <a:t>Strefa zagrożenia</a:t>
            </a:r>
            <a:endParaRPr lang="pl-PL" sz="2800" dirty="0"/>
          </a:p>
        </p:txBody>
      </p:sp>
    </p:spTree>
  </p:cSld>
  <p:clrMapOvr>
    <a:masterClrMapping/>
  </p:clrMapOvr>
  <p:transition>
    <p:dissolv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00034" y="500042"/>
            <a:ext cx="8229600" cy="1143000"/>
          </a:xfrm>
        </p:spPr>
        <p:txBody>
          <a:bodyPr>
            <a:normAutofit/>
          </a:bodyPr>
          <a:lstStyle/>
          <a:p>
            <a:r>
              <a:rPr lang="pl-PL" sz="4800" dirty="0" smtClean="0">
                <a:solidFill>
                  <a:schemeClr val="accent1">
                    <a:lumMod val="50000"/>
                  </a:schemeClr>
                </a:solidFill>
              </a:rPr>
              <a:t>Strefa pośrednia </a:t>
            </a:r>
            <a:endParaRPr lang="pl-PL" sz="4800" dirty="0">
              <a:solidFill>
                <a:schemeClr val="accent1">
                  <a:lumMod val="50000"/>
                </a:schemeClr>
              </a:solidFill>
            </a:endParaRPr>
          </a:p>
        </p:txBody>
      </p:sp>
      <p:pic>
        <p:nvPicPr>
          <p:cNvPr id="6" name="Symbol zastępczy zawartości 5" descr="strefa-posrednia.jpg"/>
          <p:cNvPicPr>
            <a:picLocks noGrp="1" noChangeAspect="1"/>
          </p:cNvPicPr>
          <p:nvPr>
            <p:ph idx="1"/>
          </p:nvPr>
        </p:nvPicPr>
        <p:blipFill>
          <a:blip r:embed="rId2"/>
          <a:stretch>
            <a:fillRect/>
          </a:stretch>
        </p:blipFill>
        <p:spPr>
          <a:xfrm>
            <a:off x="2428860" y="2000230"/>
            <a:ext cx="3286148" cy="328614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dissolv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5400" dirty="0" smtClean="0">
                <a:solidFill>
                  <a:schemeClr val="accent1">
                    <a:lumMod val="50000"/>
                  </a:schemeClr>
                </a:solidFill>
              </a:rPr>
              <a:t>Strefa bezpieczna </a:t>
            </a:r>
            <a:endParaRPr lang="pl-PL" sz="5400" dirty="0">
              <a:solidFill>
                <a:schemeClr val="accent1">
                  <a:lumMod val="50000"/>
                </a:schemeClr>
              </a:solidFill>
            </a:endParaRPr>
          </a:p>
        </p:txBody>
      </p:sp>
      <p:pic>
        <p:nvPicPr>
          <p:cNvPr id="4" name="Symbol zastępczy zawartości 3" descr="strefa-bezpieczna.jpg"/>
          <p:cNvPicPr>
            <a:picLocks noGrp="1" noChangeAspect="1"/>
          </p:cNvPicPr>
          <p:nvPr>
            <p:ph idx="1"/>
          </p:nvPr>
        </p:nvPicPr>
        <p:blipFill>
          <a:blip r:embed="rId2"/>
          <a:stretch>
            <a:fillRect/>
          </a:stretch>
        </p:blipFill>
        <p:spPr>
          <a:xfrm>
            <a:off x="2714612" y="1714488"/>
            <a:ext cx="3214700" cy="32147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dissolv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42910" y="428604"/>
            <a:ext cx="8229600" cy="1143000"/>
          </a:xfrm>
        </p:spPr>
        <p:txBody>
          <a:bodyPr>
            <a:normAutofit/>
          </a:bodyPr>
          <a:lstStyle/>
          <a:p>
            <a:r>
              <a:rPr lang="pl-PL" sz="4800" dirty="0" smtClean="0">
                <a:solidFill>
                  <a:schemeClr val="accent1">
                    <a:lumMod val="50000"/>
                  </a:schemeClr>
                </a:solidFill>
              </a:rPr>
              <a:t>Strefa niebezpieczna </a:t>
            </a:r>
            <a:endParaRPr lang="pl-PL" sz="4800" dirty="0">
              <a:solidFill>
                <a:schemeClr val="accent1">
                  <a:lumMod val="50000"/>
                </a:schemeClr>
              </a:solidFill>
            </a:endParaRPr>
          </a:p>
        </p:txBody>
      </p:sp>
      <p:pic>
        <p:nvPicPr>
          <p:cNvPr id="4" name="Symbol zastępczy zawartości 3" descr="strefa-niebezpieczna.jpg"/>
          <p:cNvPicPr>
            <a:picLocks noGrp="1" noChangeAspect="1"/>
          </p:cNvPicPr>
          <p:nvPr>
            <p:ph idx="1"/>
          </p:nvPr>
        </p:nvPicPr>
        <p:blipFill>
          <a:blip r:embed="rId2"/>
          <a:stretch>
            <a:fillRect/>
          </a:stretch>
        </p:blipFill>
        <p:spPr>
          <a:xfrm>
            <a:off x="2643174" y="1934355"/>
            <a:ext cx="3357576" cy="335757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dissolv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28596" y="571480"/>
            <a:ext cx="8229600" cy="1143000"/>
          </a:xfrm>
        </p:spPr>
        <p:txBody>
          <a:bodyPr>
            <a:noAutofit/>
          </a:bodyPr>
          <a:lstStyle/>
          <a:p>
            <a:r>
              <a:rPr lang="pl-PL" dirty="0" smtClean="0">
                <a:solidFill>
                  <a:schemeClr val="accent1">
                    <a:lumMod val="50000"/>
                  </a:schemeClr>
                </a:solidFill>
              </a:rPr>
              <a:t>Źródło promieniowania elek- tromagnetycznego</a:t>
            </a:r>
            <a:endParaRPr lang="pl-PL" dirty="0">
              <a:solidFill>
                <a:schemeClr val="accent1">
                  <a:lumMod val="50000"/>
                </a:schemeClr>
              </a:solidFill>
            </a:endParaRPr>
          </a:p>
        </p:txBody>
      </p:sp>
      <p:pic>
        <p:nvPicPr>
          <p:cNvPr id="4" name="Symbol zastępczy zawartości 3" descr="żródło.jpg"/>
          <p:cNvPicPr>
            <a:picLocks noGrp="1" noChangeAspect="1"/>
          </p:cNvPicPr>
          <p:nvPr>
            <p:ph idx="1"/>
          </p:nvPr>
        </p:nvPicPr>
        <p:blipFill>
          <a:blip r:embed="rId2"/>
          <a:stretch>
            <a:fillRect/>
          </a:stretch>
        </p:blipFill>
        <p:spPr>
          <a:xfrm>
            <a:off x="2714612" y="1785926"/>
            <a:ext cx="3840171" cy="384017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dissolv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57158" y="357166"/>
            <a:ext cx="8229600" cy="1143000"/>
          </a:xfrm>
        </p:spPr>
        <p:txBody>
          <a:bodyPr>
            <a:normAutofit/>
          </a:bodyPr>
          <a:lstStyle/>
          <a:p>
            <a:r>
              <a:rPr lang="pl-PL" sz="4800" dirty="0" smtClean="0">
                <a:solidFill>
                  <a:schemeClr val="accent1">
                    <a:lumMod val="50000"/>
                  </a:schemeClr>
                </a:solidFill>
              </a:rPr>
              <a:t>Promieniowanie laserowe</a:t>
            </a:r>
            <a:endParaRPr lang="pl-PL" sz="4800" dirty="0">
              <a:solidFill>
                <a:schemeClr val="accent1">
                  <a:lumMod val="50000"/>
                </a:schemeClr>
              </a:solidFill>
            </a:endParaRPr>
          </a:p>
        </p:txBody>
      </p:sp>
      <p:pic>
        <p:nvPicPr>
          <p:cNvPr id="4" name="Symbol zastępczy zawartości 3" descr="promieniowanie.png"/>
          <p:cNvPicPr>
            <a:picLocks noGrp="1" noChangeAspect="1"/>
          </p:cNvPicPr>
          <p:nvPr>
            <p:ph idx="1"/>
          </p:nvPr>
        </p:nvPicPr>
        <p:blipFill>
          <a:blip r:embed="rId2" cstate="print"/>
          <a:stretch>
            <a:fillRect/>
          </a:stretch>
        </p:blipFill>
        <p:spPr>
          <a:xfrm>
            <a:off x="2500298" y="1643050"/>
            <a:ext cx="3883021" cy="388302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dissolv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4800" dirty="0" smtClean="0">
                <a:solidFill>
                  <a:schemeClr val="accent1">
                    <a:lumMod val="50000"/>
                  </a:schemeClr>
                </a:solidFill>
              </a:rPr>
              <a:t>Zamknięte źródło promieniowania </a:t>
            </a:r>
            <a:endParaRPr lang="pl-PL" sz="4800" dirty="0">
              <a:solidFill>
                <a:schemeClr val="accent1">
                  <a:lumMod val="50000"/>
                </a:schemeClr>
              </a:solidFill>
            </a:endParaRPr>
          </a:p>
        </p:txBody>
      </p:sp>
      <p:pic>
        <p:nvPicPr>
          <p:cNvPr id="4" name="Symbol zastępczy zawartości 3" descr="zamknięte.jpg"/>
          <p:cNvPicPr>
            <a:picLocks noGrp="1" noChangeAspect="1"/>
          </p:cNvPicPr>
          <p:nvPr>
            <p:ph idx="1"/>
          </p:nvPr>
        </p:nvPicPr>
        <p:blipFill>
          <a:blip r:embed="rId2"/>
          <a:stretch>
            <a:fillRect/>
          </a:stretch>
        </p:blipFill>
        <p:spPr>
          <a:xfrm>
            <a:off x="3175000" y="2732881"/>
            <a:ext cx="2794000" cy="2794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457200" y="714356"/>
            <a:ext cx="8229600" cy="5643602"/>
          </a:xfrm>
        </p:spPr>
        <p:txBody>
          <a:bodyPr>
            <a:normAutofit fontScale="92500" lnSpcReduction="20000"/>
          </a:bodyPr>
          <a:lstStyle/>
          <a:p>
            <a:r>
              <a:rPr lang="pl-PL" dirty="0" smtClean="0"/>
              <a:t>Dezynfekcja – to zabiegi polegające na niszczeniu, tj. obniżeniu liczby drobnoustrojów chorobotwórczych znajdujących się na powierzchni przedmiotów lub w ich wnętrzu w stopniu takim, że nie stworzą niebezpieczeństwa zakażenia. Dezynfekcję uzyskuje się przez: </a:t>
            </a:r>
          </a:p>
          <a:p>
            <a:r>
              <a:rPr lang="pl-PL" dirty="0" smtClean="0"/>
              <a:t> zabicie drobnoustrojów, zahamowanie ich rozwoju, a szczególnie ich przetrwalników</a:t>
            </a:r>
          </a:p>
          <a:p>
            <a:r>
              <a:rPr lang="pl-PL" dirty="0" smtClean="0"/>
              <a:t> osłabienie ich zjadliwości </a:t>
            </a:r>
          </a:p>
          <a:p>
            <a:r>
              <a:rPr lang="pl-PL" dirty="0" smtClean="0"/>
              <a:t> usunięcie mechaniczne z powierzchni przy użyciu środków chemicznych. </a:t>
            </a:r>
          </a:p>
          <a:p>
            <a:r>
              <a:rPr lang="pl-PL" dirty="0" smtClean="0"/>
              <a:t>Tak więc w wyniku dezynfekcji zniszczeniu mogą ulec: najbardziej wrażliwe wegetatywne formy bakterii, grzyby chorobotwórcze, mniej wrażliwe prątki gruźlicy, wirusy bezotoczkowe oraz najmniej wrażliwe formy przetrwalników (spory)</a:t>
            </a:r>
            <a:endParaRPr lang="pl-PL" dirty="0"/>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a:bodyPr>
          <a:lstStyle/>
          <a:p>
            <a:r>
              <a:rPr lang="pl-PL" dirty="0" smtClean="0"/>
              <a:t>Antyseptyka – to stosowanie środków bakteriobójczych w miejscu ich wysiewu na powierzchni ciała, gdzie możliwe jest powstanie zakażenia – na skórze, w błonach śluzowych, zranieniach lub w polach chirurgicznie odsłoniętych lub otwartych. Celem antyseptyki jest zapobieganie kolonizacji lub zakażeniu przez przywrócenie jałowości zakażonym przedmiotom lub ranom, w wyniku stosowania preparatów bakteriobójczych.</a:t>
            </a:r>
            <a:endParaRPr lang="pl-PL" dirty="0"/>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dirty="0" smtClean="0">
                <a:solidFill>
                  <a:schemeClr val="tx2">
                    <a:lumMod val="50000"/>
                  </a:schemeClr>
                </a:solidFill>
              </a:rPr>
              <a:t>Charakterystyka czynników etiologicznych</a:t>
            </a:r>
            <a:endParaRPr lang="pl-PL" dirty="0">
              <a:solidFill>
                <a:schemeClr val="tx2">
                  <a:lumMod val="50000"/>
                </a:schemeClr>
              </a:solidFill>
            </a:endParaRPr>
          </a:p>
        </p:txBody>
      </p:sp>
      <p:sp>
        <p:nvSpPr>
          <p:cNvPr id="3" name="Symbol zastępczy zawartości 2"/>
          <p:cNvSpPr>
            <a:spLocks noGrp="1"/>
          </p:cNvSpPr>
          <p:nvPr>
            <p:ph idx="1"/>
          </p:nvPr>
        </p:nvSpPr>
        <p:spPr/>
        <p:txBody>
          <a:bodyPr>
            <a:normAutofit/>
          </a:bodyPr>
          <a:lstStyle/>
          <a:p>
            <a:r>
              <a:rPr lang="pl-PL" dirty="0" smtClean="0"/>
              <a:t>Czynnik etiologiczny – to czynnik wywołujący chorobę. Do czynników etiologicznych zalicza się: </a:t>
            </a:r>
          </a:p>
          <a:p>
            <a:r>
              <a:rPr lang="pl-PL" dirty="0" smtClean="0"/>
              <a:t> bakterie – należące do flory fizjologicznej, szczepy szpitalne oporne na antybiotyki, np. prątki gruźlicy</a:t>
            </a:r>
          </a:p>
          <a:p>
            <a:r>
              <a:rPr lang="pl-PL" dirty="0" smtClean="0"/>
              <a:t> wirusy – przenoszone drogą krwi, np. HIV, jelitowe, oddechowe, świnki, różyczki, odry</a:t>
            </a:r>
          </a:p>
          <a:p>
            <a:r>
              <a:rPr lang="pl-PL" dirty="0" smtClean="0"/>
              <a:t> pasożyty – np. lamblia, wszy, pchły, roztocza (świerzb).</a:t>
            </a:r>
            <a:endParaRPr lang="pl-PL" dirty="0"/>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lnSpcReduction="10000"/>
          </a:bodyPr>
          <a:lstStyle/>
          <a:p>
            <a:pPr>
              <a:buNone/>
            </a:pPr>
            <a:r>
              <a:rPr lang="pl-PL" dirty="0" smtClean="0"/>
              <a:t>Według innego kryterium podziału wyróżniamy czynniki: </a:t>
            </a:r>
          </a:p>
          <a:p>
            <a:r>
              <a:rPr lang="pl-PL" dirty="0" smtClean="0"/>
              <a:t> biologiczne – priony, pyłki roślinne, jad zwierzęcy, grzyby, wirusy, bakterie, pasożyty: pierwotniaki, płazińce, obleńce, stawonogi</a:t>
            </a:r>
          </a:p>
          <a:p>
            <a:r>
              <a:rPr lang="pl-PL" dirty="0" smtClean="0"/>
              <a:t>fizykochemiczne – substancje zawarte w powietrzu (np. </a:t>
            </a:r>
            <a:r>
              <a:rPr lang="pl-PL" dirty="0" err="1" smtClean="0"/>
              <a:t>SOx</a:t>
            </a:r>
            <a:r>
              <a:rPr lang="pl-PL" dirty="0" smtClean="0"/>
              <a:t>), glebie (np. metale ciężkie), wodzie (np. azotany), hałas, promieniowanie, ciśnienie,</a:t>
            </a:r>
          </a:p>
          <a:p>
            <a:r>
              <a:rPr lang="pl-PL" dirty="0" smtClean="0"/>
              <a:t>społeczne – zła atmosfera w domu, szkole, pracy, nieodpowiednie warunki życia, nieprzestrzeganie zasad higieny.</a:t>
            </a:r>
            <a:endParaRPr lang="pl-PL" dirty="0"/>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a:bodyPr>
          <a:lstStyle/>
          <a:p>
            <a:pPr>
              <a:buNone/>
            </a:pPr>
            <a:r>
              <a:rPr lang="pl-PL" dirty="0" smtClean="0"/>
              <a:t>Kliniczne zakażenia mogą mieć następującą postać: </a:t>
            </a:r>
          </a:p>
          <a:p>
            <a:r>
              <a:rPr lang="pl-PL" dirty="0" smtClean="0"/>
              <a:t> zakażenie miejsca operowanego: powierzchowne, głębokie, narządu lub jamy ciała,</a:t>
            </a:r>
          </a:p>
          <a:p>
            <a:r>
              <a:rPr lang="pl-PL" dirty="0" smtClean="0"/>
              <a:t> zakażenie układu moczowego</a:t>
            </a:r>
          </a:p>
          <a:p>
            <a:r>
              <a:rPr lang="pl-PL" dirty="0" smtClean="0"/>
              <a:t>zakażenie układu oddechowego</a:t>
            </a:r>
          </a:p>
          <a:p>
            <a:r>
              <a:rPr lang="pl-PL" dirty="0" smtClean="0"/>
              <a:t>zakażenie krwi – pierwotne lub wtórne</a:t>
            </a:r>
          </a:p>
          <a:p>
            <a:r>
              <a:rPr lang="pl-PL" dirty="0" smtClean="0"/>
              <a:t> zakażenie skóry – ropnie, owrzodzenia, zainfekowane odleżyny. </a:t>
            </a:r>
            <a:endParaRPr lang="pl-PL" dirty="0"/>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a:bodyPr>
          <a:lstStyle/>
          <a:p>
            <a:r>
              <a:rPr lang="pl-PL" dirty="0" smtClean="0"/>
              <a:t>Zakażenie, proces zakażenia – to proces wnikania (jakimikolwiek drogami) do organizmu gospodarza (lub przenosiciela mechanicznego) drobnoustrojów z grup: bakterii, wirusów i grzybów.</a:t>
            </a:r>
          </a:p>
          <a:p>
            <a:r>
              <a:rPr lang="pl-PL" dirty="0" smtClean="0"/>
              <a:t> Czynnik zakaźny – to źródło zakażenia (pierwotne i wtórne) i rezerwuar drobnoustrojów, nosiciel (chora osoba, zwierzę).</a:t>
            </a:r>
          </a:p>
          <a:p>
            <a:r>
              <a:rPr lang="pl-PL" dirty="0" smtClean="0"/>
              <a:t> Rezerwuar drobnoustrojów – miejsce stałego bytowania, a czasem również namnażania się drobnoustrojów. </a:t>
            </a:r>
            <a:endParaRPr lang="pl-PL" dirty="0"/>
          </a:p>
        </p:txBody>
      </p:sp>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zepływ">
  <a:themeElements>
    <a:clrScheme name="Przepły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Przepły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rzepły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156</TotalTime>
  <Words>1899</Words>
  <Application>Microsoft Office PowerPoint</Application>
  <PresentationFormat>Pokaz na ekranie (4:3)</PresentationFormat>
  <Paragraphs>118</Paragraphs>
  <Slides>36</Slides>
  <Notes>0</Notes>
  <HiddenSlides>0</HiddenSlides>
  <MMClips>0</MMClips>
  <ScaleCrop>false</ScaleCrop>
  <HeadingPairs>
    <vt:vector size="4" baseType="variant">
      <vt:variant>
        <vt:lpstr>Motyw</vt:lpstr>
      </vt:variant>
      <vt:variant>
        <vt:i4>1</vt:i4>
      </vt:variant>
      <vt:variant>
        <vt:lpstr>Tytuły slajdów</vt:lpstr>
      </vt:variant>
      <vt:variant>
        <vt:i4>36</vt:i4>
      </vt:variant>
    </vt:vector>
  </HeadingPairs>
  <TitlesOfParts>
    <vt:vector size="37" baseType="lpstr">
      <vt:lpstr>Przepływ</vt:lpstr>
      <vt:lpstr>Higiena w zakładach ochrony zdrowia </vt:lpstr>
      <vt:lpstr>Podstawowe pojęcia – materiał biologicznie skażony, aseptyka, antyseptyka</vt:lpstr>
      <vt:lpstr>Slajd 3</vt:lpstr>
      <vt:lpstr>Slajd 4</vt:lpstr>
      <vt:lpstr>Slajd 5</vt:lpstr>
      <vt:lpstr>Charakterystyka czynników etiologicznych</vt:lpstr>
      <vt:lpstr>Slajd 7</vt:lpstr>
      <vt:lpstr>Slajd 8</vt:lpstr>
      <vt:lpstr>Slajd 9</vt:lpstr>
      <vt:lpstr>Slajd 10</vt:lpstr>
      <vt:lpstr>Slajd 11</vt:lpstr>
      <vt:lpstr>Slajd 12</vt:lpstr>
      <vt:lpstr>Rodzaje zakażeń. Łańcuch epidemiologiczny </vt:lpstr>
      <vt:lpstr>Slajd 14</vt:lpstr>
      <vt:lpstr>Slajd 15</vt:lpstr>
      <vt:lpstr>Slajd 16</vt:lpstr>
      <vt:lpstr> Procedury postępowania z odpadami medycznymi </vt:lpstr>
      <vt:lpstr>Slajd 18</vt:lpstr>
      <vt:lpstr>Procedury postępowania z odpadami medycznymi </vt:lpstr>
      <vt:lpstr>Slajd 20</vt:lpstr>
      <vt:lpstr>Slajd 21</vt:lpstr>
      <vt:lpstr>Slajd 22</vt:lpstr>
      <vt:lpstr>Slajd 23</vt:lpstr>
      <vt:lpstr>Slajd 24</vt:lpstr>
      <vt:lpstr>Slajd 25</vt:lpstr>
      <vt:lpstr>Slajd 26</vt:lpstr>
      <vt:lpstr>Międzynarodowe symbole dla oznaczania substancji, np. radioaktywnych, wysoce zakaźnych. Piktogramy </vt:lpstr>
      <vt:lpstr>Slajd 28</vt:lpstr>
      <vt:lpstr>Międzynarodowy symbol zagrożenia biologicznego </vt:lpstr>
      <vt:lpstr>Wybrane piktogramy informujące o zagrożeniach</vt:lpstr>
      <vt:lpstr>Strefa pośrednia </vt:lpstr>
      <vt:lpstr>Strefa bezpieczna </vt:lpstr>
      <vt:lpstr>Strefa niebezpieczna </vt:lpstr>
      <vt:lpstr>Źródło promieniowania elek- tromagnetycznego</vt:lpstr>
      <vt:lpstr>Promieniowanie laserowe</vt:lpstr>
      <vt:lpstr>Zamknięte źródło promieniowania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PC</dc:creator>
  <cp:lastModifiedBy>PC</cp:lastModifiedBy>
  <cp:revision>17</cp:revision>
  <dcterms:created xsi:type="dcterms:W3CDTF">2016-05-04T14:06:15Z</dcterms:created>
  <dcterms:modified xsi:type="dcterms:W3CDTF">2017-04-04T14:42:36Z</dcterms:modified>
</cp:coreProperties>
</file>